
<file path=[Content_Types].xml><?xml version="1.0" encoding="utf-8"?>
<Types xmlns="http://schemas.openxmlformats.org/package/2006/content-types">
  <Default Extension="emf" ContentType="image/x-emf"/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9" r:id="rId3"/>
    <p:sldId id="661" r:id="rId4"/>
    <p:sldId id="483" r:id="rId5"/>
    <p:sldId id="512" r:id="rId6"/>
    <p:sldId id="513" r:id="rId7"/>
    <p:sldId id="450" r:id="rId8"/>
    <p:sldId id="514" r:id="rId9"/>
    <p:sldId id="686" r:id="rId10"/>
    <p:sldId id="687" r:id="rId11"/>
    <p:sldId id="688" r:id="rId12"/>
    <p:sldId id="689" r:id="rId13"/>
    <p:sldId id="690" r:id="rId14"/>
    <p:sldId id="50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50021"/>
    <a:srgbClr val="663300"/>
    <a:srgbClr val="FFFF99"/>
    <a:srgbClr val="CCFFCC"/>
    <a:srgbClr val="99FF99"/>
    <a:srgbClr val="99FF66"/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97995" autoAdjust="0"/>
  </p:normalViewPr>
  <p:slideViewPr>
    <p:cSldViewPr>
      <p:cViewPr varScale="1">
        <p:scale>
          <a:sx n="81" d="100"/>
          <a:sy n="81" d="100"/>
        </p:scale>
        <p:origin x="127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4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F311B8B-AFC1-4F73-B119-AAE79AAD2D9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49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Klicken Sie, um die Formate des Vorlagentextes zu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4776009-BA68-4ABC-99DC-EDBE761EA0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52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2902C-5723-47C6-A925-28A32D759D7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pic>
        <p:nvPicPr>
          <p:cNvPr id="7" name="Picture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247" y="239812"/>
            <a:ext cx="3913505" cy="596900"/>
          </a:xfrm>
          <a:prstGeom prst="rect">
            <a:avLst/>
          </a:prstGeom>
        </p:spPr>
      </p:pic>
      <p:pic>
        <p:nvPicPr>
          <p:cNvPr id="8" name="Grafik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9812"/>
            <a:ext cx="685800" cy="685800"/>
          </a:xfrm>
          <a:prstGeom prst="rect">
            <a:avLst/>
          </a:prstGeom>
        </p:spPr>
      </p:pic>
      <p:pic>
        <p:nvPicPr>
          <p:cNvPr id="9" name="Picture 2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511" y="214448"/>
            <a:ext cx="613793" cy="622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948C8-4438-4971-B9B7-2701757BA46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5DF02-8E65-4B47-BDE8-F849856135B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68DAA-8AE8-474F-B5C0-0D1A41A9B3C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6A4F4-B2DF-40E0-89C9-BF8571441E1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16C52-992E-4E40-AFF5-E62AD033CE8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4E162-806B-45E9-A25C-30BFDF275BC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7435-53AA-4C73-B50A-F78AAFC1E20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19303-B38D-453D-A9B7-BBA63FDD803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pic>
        <p:nvPicPr>
          <p:cNvPr id="5" name="Picture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247" y="239812"/>
            <a:ext cx="3913505" cy="596900"/>
          </a:xfrm>
          <a:prstGeom prst="rect">
            <a:avLst/>
          </a:prstGeom>
        </p:spPr>
      </p:pic>
      <p:pic>
        <p:nvPicPr>
          <p:cNvPr id="6" name="Grafik 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9812"/>
            <a:ext cx="685800" cy="685800"/>
          </a:xfrm>
          <a:prstGeom prst="rect">
            <a:avLst/>
          </a:prstGeom>
        </p:spPr>
      </p:pic>
      <p:pic>
        <p:nvPicPr>
          <p:cNvPr id="7" name="Picture 2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511" y="214448"/>
            <a:ext cx="613793" cy="622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C465-23FA-41C5-BCF5-3FA753BD303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1B10F-C31A-437C-AE3C-4FE091EEB41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F5B801E-AF4F-48D8-9668-3F3A7EA25CD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pic>
        <p:nvPicPr>
          <p:cNvPr id="7" name="Picture 3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247" y="239812"/>
            <a:ext cx="3913505" cy="596900"/>
          </a:xfrm>
          <a:prstGeom prst="rect">
            <a:avLst/>
          </a:prstGeom>
        </p:spPr>
      </p:pic>
      <p:pic>
        <p:nvPicPr>
          <p:cNvPr id="8" name="Grafik 7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9812"/>
            <a:ext cx="685800" cy="685800"/>
          </a:xfrm>
          <a:prstGeom prst="rect">
            <a:avLst/>
          </a:prstGeom>
        </p:spPr>
      </p:pic>
      <p:pic>
        <p:nvPicPr>
          <p:cNvPr id="9" name="Picture 2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511" y="214448"/>
            <a:ext cx="613793" cy="622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524" y="1268760"/>
            <a:ext cx="8568952" cy="761256"/>
          </a:xfrm>
        </p:spPr>
        <p:txBody>
          <a:bodyPr/>
          <a:lstStyle/>
          <a:p>
            <a:b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663300"/>
                </a:solidFill>
                <a:latin typeface="Tahoma" pitchFamily="34" charset="0"/>
                <a:ea typeface="+mn-ea"/>
                <a:cs typeface="+mn-cs"/>
              </a:rPr>
              <a:t>What you need to know when you want to reformulate with whole grains?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221087"/>
            <a:ext cx="7315200" cy="1924527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663300"/>
                </a:solidFill>
                <a:latin typeface="Tahoma" pitchFamily="34" charset="0"/>
              </a:rPr>
              <a:t>WHOLEUGRAIN SPRING SCHOOL</a:t>
            </a:r>
          </a:p>
          <a:p>
            <a:pPr eaLnBrk="1" hangingPunct="1"/>
            <a:r>
              <a:rPr lang="en-US" sz="2800" dirty="0">
                <a:solidFill>
                  <a:srgbClr val="663300"/>
                </a:solidFill>
                <a:latin typeface="Tahoma" pitchFamily="34" charset="0"/>
              </a:rPr>
              <a:t>29 March 2022</a:t>
            </a:r>
          </a:p>
          <a:p>
            <a:pPr eaLnBrk="1" hangingPunct="1"/>
            <a:endParaRPr lang="en-US" sz="600" dirty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en-US" sz="2800" dirty="0">
                <a:solidFill>
                  <a:srgbClr val="663300"/>
                </a:solidFill>
                <a:latin typeface="Tahoma" pitchFamily="34" charset="0"/>
              </a:rPr>
              <a:t>Alfred Mar</a:t>
            </a:r>
            <a:endParaRPr lang="de-DE" sz="2800" dirty="0">
              <a:solidFill>
                <a:srgbClr val="663300"/>
              </a:solidFill>
              <a:latin typeface="Tahoma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AB53557-CFB4-44E2-B544-8C71C63AA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420887"/>
            <a:ext cx="4453626" cy="163649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10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10910" y="923534"/>
            <a:ext cx="7772400" cy="1008112"/>
          </a:xfrm>
        </p:spPr>
        <p:txBody>
          <a:bodyPr/>
          <a:lstStyle/>
          <a:p>
            <a:r>
              <a:rPr lang="en-GB" sz="3200" dirty="0">
                <a:latin typeface="Tahoma" pitchFamily="34" charset="0"/>
              </a:rPr>
              <a:t>Flour quality – particle size</a:t>
            </a:r>
            <a:br>
              <a:rPr lang="en-GB" sz="3200" dirty="0">
                <a:latin typeface="Tahoma" pitchFamily="34" charset="0"/>
              </a:rPr>
            </a:br>
            <a:r>
              <a:rPr lang="en-GB" sz="2800" dirty="0">
                <a:latin typeface="Tahoma" pitchFamily="34" charset="0"/>
              </a:rPr>
              <a:t>e.g. Whole grain bread</a:t>
            </a:r>
            <a:endParaRPr lang="en-GB" sz="20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278" y="1931646"/>
            <a:ext cx="8443664" cy="431675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decision and measures to achieve sensory quality standards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Whole grain visible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coarse meal, broken/cut or intact kernel </a:t>
            </a: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water amount, swelling process, softening of endosperm structure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Fine grade whole grain flour  particle size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Recommendation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60 % 100 to 300 </a:t>
            </a:r>
            <a:r>
              <a:rPr lang="en-GB" sz="2000" dirty="0">
                <a:solidFill>
                  <a:srgbClr val="FF0000"/>
                </a:solidFill>
                <a:latin typeface="Symbol" panose="05050102010706020507" pitchFamily="18" charset="2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</a:t>
            </a: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m, max. 20 % &gt;300 </a:t>
            </a:r>
            <a:r>
              <a:rPr lang="en-GB" sz="2000" dirty="0">
                <a:solidFill>
                  <a:srgbClr val="FF0000"/>
                </a:solidFill>
                <a:latin typeface="Symbol" panose="05050102010706020507" pitchFamily="18" charset="2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</a:t>
            </a: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1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11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10910" y="1052736"/>
            <a:ext cx="7772400" cy="1008112"/>
          </a:xfrm>
        </p:spPr>
        <p:txBody>
          <a:bodyPr/>
          <a:lstStyle/>
          <a:p>
            <a:r>
              <a:rPr lang="en-GB" sz="3200" dirty="0">
                <a:latin typeface="Tahoma" pitchFamily="34" charset="0"/>
              </a:rPr>
              <a:t>Formulation of whole grain product</a:t>
            </a:r>
            <a:br>
              <a:rPr lang="en-GB" sz="3200" dirty="0">
                <a:latin typeface="Tahoma" pitchFamily="34" charset="0"/>
              </a:rPr>
            </a:br>
            <a:r>
              <a:rPr lang="en-GB" sz="2800" dirty="0">
                <a:latin typeface="Tahoma" pitchFamily="34" charset="0"/>
              </a:rPr>
              <a:t>e.g. Whole grain bread</a:t>
            </a:r>
            <a:endParaRPr lang="en-GB" sz="20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278" y="2204863"/>
            <a:ext cx="8443664" cy="374421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Priority: national regulation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Alternative: recommendation of WGI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Example Whole Grain Bread Austria: min. 90 % WG of cereal product amount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Comparison WGI: min. 50 % WG of dry matter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Amount of water  WG higher water binding ability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Swelling process: time and temperature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1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12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10910" y="1052736"/>
            <a:ext cx="7772400" cy="648072"/>
          </a:xfrm>
        </p:spPr>
        <p:txBody>
          <a:bodyPr/>
          <a:lstStyle/>
          <a:p>
            <a:r>
              <a:rPr lang="en-GB" sz="3200" dirty="0">
                <a:latin typeface="Tahoma" pitchFamily="34" charset="0"/>
              </a:rPr>
              <a:t>Swelling process – water binding</a:t>
            </a:r>
            <a:endParaRPr lang="en-GB" sz="20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278" y="1772816"/>
            <a:ext cx="8443664" cy="43924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time – low temperature e.g. up to 24 h and 30 °C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GB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yeastless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spongedough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dough yield 200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Hygienic risk, recommendation fermented dough (sour dough)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time – controlled temperature process </a:t>
            </a:r>
            <a:endParaRPr lang="en-GB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“Cooked cereals”: dough yield up to 300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Controlled heating up to 80 to 85 °C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Optional rest at 65 °C – enzymatic digestion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Holding max. temperature 10 to 20 minutes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Controlled cooling down (very short time between 40 to 20 °C, avoiding development of mesophile microorganisms)</a:t>
            </a:r>
          </a:p>
        </p:txBody>
      </p:sp>
    </p:spTree>
    <p:extLst>
      <p:ext uri="{BB962C8B-B14F-4D97-AF65-F5344CB8AC3E}">
        <p14:creationId xmlns:p14="http://schemas.microsoft.com/office/powerpoint/2010/main" val="17141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13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648072"/>
          </a:xfrm>
        </p:spPr>
        <p:txBody>
          <a:bodyPr/>
          <a:lstStyle/>
          <a:p>
            <a:r>
              <a:rPr lang="en-GB" sz="3200" dirty="0">
                <a:latin typeface="Tahoma" pitchFamily="34" charset="0"/>
              </a:rPr>
              <a:t>Summary</a:t>
            </a:r>
            <a:endParaRPr lang="en-GB" sz="20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68" y="1576222"/>
            <a:ext cx="8443664" cy="4445066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national regulation or recommendation of WGI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quality level of Whole Grain Food (bread, pasta, fine bakery ware, other cereal based products)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high consumer´s acceptance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 for Food safety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milling products meeting the standards of specific quality (e.g. baking ability)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Utilize the higher water binding ability, swelling process with sufficient time and temperature</a:t>
            </a:r>
          </a:p>
        </p:txBody>
      </p:sp>
    </p:spTree>
    <p:extLst>
      <p:ext uri="{BB962C8B-B14F-4D97-AF65-F5344CB8AC3E}">
        <p14:creationId xmlns:p14="http://schemas.microsoft.com/office/powerpoint/2010/main" val="106164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18" charset="0"/>
              </a:rPr>
              <a:t>Dipl.Ing. Alfred Mar</a:t>
            </a:r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D21EA7-4D99-4B5D-B86F-1E4F71B4383F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z="1400">
              <a:latin typeface="Times New Roman" pitchFamily="18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187375" y="1916832"/>
            <a:ext cx="6769249" cy="36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de-DE" sz="44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 </a:t>
            </a:r>
            <a:r>
              <a:rPr kumimoji="0" lang="de-DE" sz="4400" dirty="0" err="1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thanks</a:t>
            </a:r>
            <a:r>
              <a:rPr kumimoji="0" lang="de-DE" sz="44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kumimoji="0" lang="de-DE" sz="4400" dirty="0" err="1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kumimoji="0" lang="de-DE" sz="44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de-DE" sz="4400" dirty="0" err="1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attention</a:t>
            </a:r>
            <a:endParaRPr kumimoji="0" lang="de-DE" sz="4400" dirty="0">
              <a:solidFill>
                <a:srgbClr val="FF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816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614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E63FA6-9A27-439F-94D0-F47D10042DFF}" type="slidenum">
              <a:rPr lang="en-GB"/>
              <a:pPr/>
              <a:t>2</a:t>
            </a:fld>
            <a:endParaRPr lang="en-GB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7848"/>
            <a:ext cx="7772400" cy="494928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rgbClr val="663300"/>
                </a:solidFill>
                <a:latin typeface="Tahoma" pitchFamily="34" charset="0"/>
              </a:rPr>
              <a:t>Key issues - reformulation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1894"/>
            <a:ext cx="7531716" cy="4583409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Use of whole grain </a:t>
            </a:r>
            <a:r>
              <a:rPr lang="en-GB" sz="2400" dirty="0">
                <a:solidFill>
                  <a:srgbClr val="663300"/>
                </a:solidFill>
                <a:latin typeface="Tahoma" pitchFamily="34" charset="0"/>
                <a:sym typeface="Wingdings" panose="05000000000000000000" pitchFamily="2" charset="2"/>
              </a:rPr>
              <a:t> d</a:t>
            </a: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efinition national or WGI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Food safety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Grain quality, flour quality</a:t>
            </a:r>
          </a:p>
          <a:p>
            <a:pPr lvl="2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63300"/>
                </a:solidFill>
                <a:latin typeface="Tahoma" pitchFamily="34" charset="0"/>
              </a:rPr>
              <a:t>Particle size</a:t>
            </a:r>
          </a:p>
          <a:p>
            <a:pPr lvl="2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63300"/>
                </a:solidFill>
                <a:latin typeface="Tahoma" pitchFamily="34" charset="0"/>
              </a:rPr>
              <a:t>Water binding, swelling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National regulations for whole grain food (e.g. whole grain bread)</a:t>
            </a:r>
          </a:p>
          <a:p>
            <a:pPr marL="457200" lvl="1" indent="0" eaLnBrk="1" hangingPunct="1">
              <a:buNone/>
            </a:pP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Dipl.Ing. Alfred Mar</a:t>
            </a:r>
          </a:p>
        </p:txBody>
      </p:sp>
      <p:sp>
        <p:nvSpPr>
          <p:cNvPr id="614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E63FA6-9A27-439F-94D0-F47D10042DFF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1864"/>
            <a:ext cx="7772400" cy="926976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rgbClr val="663300"/>
                </a:solidFill>
                <a:latin typeface="Tahoma" pitchFamily="34" charset="0"/>
              </a:rPr>
              <a:t>Whole Grain Ingredient</a:t>
            </a:r>
            <a:br>
              <a:rPr lang="en-GB" sz="3600" dirty="0">
                <a:solidFill>
                  <a:srgbClr val="663300"/>
                </a:solidFill>
                <a:latin typeface="Tahoma" pitchFamily="34" charset="0"/>
              </a:rPr>
            </a:b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WGI Document May 2019</a:t>
            </a:r>
            <a:endParaRPr lang="en-GB" sz="3600" dirty="0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5867399" cy="3960440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GB" sz="2400" dirty="0">
                <a:solidFill>
                  <a:srgbClr val="FF3300"/>
                </a:solidFill>
                <a:latin typeface="Tahoma" pitchFamily="34" charset="0"/>
              </a:rPr>
              <a:t>Cereals and </a:t>
            </a:r>
            <a:r>
              <a:rPr lang="en-GB" sz="2400" dirty="0" err="1">
                <a:solidFill>
                  <a:srgbClr val="FF3300"/>
                </a:solidFill>
                <a:latin typeface="Tahoma" pitchFamily="34" charset="0"/>
              </a:rPr>
              <a:t>pseudocereals</a:t>
            </a:r>
            <a:endParaRPr lang="en-GB" sz="2400" dirty="0">
              <a:solidFill>
                <a:srgbClr val="FF3300"/>
              </a:solidFill>
              <a:latin typeface="Tahoma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intact, ground, cracked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flaked or otherwise processed kernels (e.g. fermented, malted, sprouted)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GB" sz="2400" dirty="0">
                <a:solidFill>
                  <a:srgbClr val="FF3300"/>
                </a:solidFill>
                <a:latin typeface="Tahoma" pitchFamily="34" charset="0"/>
              </a:rPr>
              <a:t>endosperm, germ and bran in the same relative proportions as in the intact kernel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600C6C0-8CD5-4154-8C61-38FF934D8C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29" y="2007795"/>
            <a:ext cx="2165071" cy="45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3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614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E63FA6-9A27-439F-94D0-F47D10042DFF}" type="slidenum">
              <a:rPr lang="en-GB"/>
              <a:pPr/>
              <a:t>4</a:t>
            </a:fld>
            <a:endParaRPr lang="en-GB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77596"/>
            <a:ext cx="7772400" cy="767228"/>
          </a:xfrm>
        </p:spPr>
        <p:txBody>
          <a:bodyPr/>
          <a:lstStyle/>
          <a:p>
            <a:pPr lvl="1" eaLnBrk="1" hangingPunct="1"/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Food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Safety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en-GB" sz="2400" dirty="0">
                <a:solidFill>
                  <a:srgbClr val="663300"/>
                </a:solidFill>
                <a:latin typeface="Tahoma" pitchFamily="34" charset="0"/>
              </a:rPr>
              <a:t>–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Importance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of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cleaning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and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peeling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  <a:sym typeface="Wingdings" panose="05000000000000000000" pitchFamily="2" charset="2"/>
              </a:rPr>
              <a:t>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removal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of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surface</a:t>
            </a:r>
            <a:r>
              <a:rPr lang="de-AT" sz="2400" dirty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de-AT" sz="2400" dirty="0" err="1">
                <a:solidFill>
                  <a:srgbClr val="663300"/>
                </a:solidFill>
                <a:latin typeface="Tahoma" pitchFamily="34" charset="0"/>
              </a:rPr>
              <a:t>contaminants</a:t>
            </a:r>
            <a:endParaRPr lang="de-AT" sz="1600" dirty="0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44824"/>
            <a:ext cx="7631113" cy="792088"/>
          </a:xfrm>
        </p:spPr>
        <p:txBody>
          <a:bodyPr/>
          <a:lstStyle/>
          <a:p>
            <a:pPr marL="0" lvl="1" indent="0"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de-AT" sz="20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Distribution </a:t>
            </a:r>
            <a:r>
              <a:rPr lang="de-AT" sz="2000" dirty="0" err="1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of</a:t>
            </a:r>
            <a:r>
              <a:rPr lang="de-AT" sz="20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 </a:t>
            </a:r>
            <a:r>
              <a:rPr lang="de-AT" sz="2000" dirty="0" err="1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Contaminants</a:t>
            </a:r>
            <a:r>
              <a:rPr lang="de-AT" sz="20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 in </a:t>
            </a:r>
            <a:r>
              <a:rPr lang="de-AT" sz="2000" dirty="0" err="1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grain</a:t>
            </a:r>
            <a:r>
              <a:rPr lang="de-AT" sz="20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 </a:t>
            </a:r>
            <a:r>
              <a:rPr lang="de-AT" sz="2000" dirty="0" err="1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kernels</a:t>
            </a:r>
            <a:r>
              <a:rPr lang="de-AT" sz="20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, e.g. Cadmium </a:t>
            </a:r>
          </a:p>
          <a:p>
            <a:pPr marL="0" lvl="1" indent="0"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de-AT" sz="14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(</a:t>
            </a:r>
            <a:r>
              <a:rPr lang="de-AT" sz="1400" dirty="0" err="1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Cit</a:t>
            </a:r>
            <a:r>
              <a:rPr lang="de-AT" sz="1400" dirty="0">
                <a:solidFill>
                  <a:srgbClr val="663300"/>
                </a:solidFill>
                <a:latin typeface="Tahoma" pitchFamily="34" charset="0"/>
                <a:ea typeface="+mj-ea"/>
                <a:cs typeface="+mj-cs"/>
              </a:rPr>
              <a:t>.: J. Begemann, Max Rubner Institute, Detmold, INGESA, 03.06.2016)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0051" y="2924944"/>
            <a:ext cx="5875066" cy="332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98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5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052736"/>
            <a:ext cx="7772400" cy="1152128"/>
          </a:xfrm>
        </p:spPr>
        <p:txBody>
          <a:bodyPr/>
          <a:lstStyle/>
          <a:p>
            <a:r>
              <a:rPr lang="en-GB" sz="3600" dirty="0">
                <a:latin typeface="Tahoma" pitchFamily="34" charset="0"/>
              </a:rPr>
              <a:t>Definition of Whole grain</a:t>
            </a:r>
            <a:br>
              <a:rPr lang="en-GB" sz="3600" dirty="0">
                <a:latin typeface="Tahoma" pitchFamily="34" charset="0"/>
              </a:rPr>
            </a:br>
            <a:r>
              <a:rPr lang="en-GB" sz="2400" dirty="0">
                <a:latin typeface="Tahoma" pitchFamily="34" charset="0"/>
              </a:rPr>
              <a:t> Int. Whole Grain Initiative</a:t>
            </a:r>
            <a:br>
              <a:rPr lang="en-GB" sz="2400" dirty="0">
                <a:latin typeface="Tahoma" pitchFamily="34" charset="0"/>
              </a:rPr>
            </a:br>
            <a:r>
              <a:rPr lang="en-GB" sz="1600" dirty="0">
                <a:latin typeface="Tahoma" pitchFamily="34" charset="0"/>
              </a:rPr>
              <a:t> May 2019</a:t>
            </a:r>
            <a:endParaRPr lang="en-GB" sz="24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64904"/>
            <a:ext cx="8229600" cy="365174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losses of components that occur through processing methods consistent with safety and quality are allowed.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Removal of the very outer bran layer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(parts of pericarp) is acceptable for minimising levels of undesirable substances such as bacteria, mycotoxins, agrochemicals and heavy metals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surface contaminants</a:t>
            </a:r>
            <a:endParaRPr lang="en-GB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9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6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21130" y="1196752"/>
            <a:ext cx="7772400" cy="1035968"/>
          </a:xfrm>
        </p:spPr>
        <p:txBody>
          <a:bodyPr/>
          <a:lstStyle/>
          <a:p>
            <a:r>
              <a:rPr lang="en-GB" sz="3600" dirty="0">
                <a:latin typeface="Tahoma" pitchFamily="34" charset="0"/>
              </a:rPr>
              <a:t>Definition of Whole grain</a:t>
            </a:r>
            <a:br>
              <a:rPr lang="en-GB" sz="3600" dirty="0">
                <a:latin typeface="Tahoma" pitchFamily="34" charset="0"/>
              </a:rPr>
            </a:br>
            <a:r>
              <a:rPr lang="en-GB" sz="2400" dirty="0">
                <a:latin typeface="Tahoma" pitchFamily="34" charset="0"/>
              </a:rPr>
              <a:t> Int. Whole Grain Initiative</a:t>
            </a:r>
            <a:br>
              <a:rPr lang="en-GB" sz="2400" dirty="0">
                <a:latin typeface="Tahoma" pitchFamily="34" charset="0"/>
              </a:rPr>
            </a:br>
            <a:r>
              <a:rPr lang="en-GB" sz="1600" dirty="0">
                <a:latin typeface="Tahoma" pitchFamily="34" charset="0"/>
              </a:rPr>
              <a:t> May 2019</a:t>
            </a:r>
            <a:endParaRPr lang="en-GB" sz="24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636912"/>
            <a:ext cx="8443664" cy="357973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maximum acceptable level of losses depends on the type of grain and local conditions and will therefore be kept open to local regulators (</a:t>
            </a:r>
            <a:r>
              <a:rPr lang="en-GB" sz="24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wheat discussed 2% of grain weight or 10% of bran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 incl. cleaning should not result in a </a:t>
            </a:r>
            <a:r>
              <a:rPr lang="en-GB" sz="24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&gt;10 % reduction in the dietary fibre content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an indicator of the amount of beneficial components within the whole grain.</a:t>
            </a:r>
          </a:p>
        </p:txBody>
      </p:sp>
    </p:spTree>
    <p:extLst>
      <p:ext uri="{BB962C8B-B14F-4D97-AF65-F5344CB8AC3E}">
        <p14:creationId xmlns:p14="http://schemas.microsoft.com/office/powerpoint/2010/main" val="87126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Dipl.Ing. Alfred Mar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47435-53AA-4C73-B50A-F78AAFC1E20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80728"/>
            <a:ext cx="3505200" cy="35052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20" y="2733328"/>
            <a:ext cx="5287752" cy="2952328"/>
          </a:xfrm>
          <a:prstGeom prst="rect">
            <a:avLst/>
          </a:prstGeom>
        </p:spPr>
      </p:pic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611560" y="1023353"/>
            <a:ext cx="4680520" cy="1272952"/>
          </a:xfrm>
          <a:solidFill>
            <a:schemeClr val="bg1"/>
          </a:solidFill>
        </p:spPr>
        <p:txBody>
          <a:bodyPr/>
          <a:lstStyle/>
          <a:p>
            <a:r>
              <a:rPr lang="de-DE" sz="24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Contaminated</a:t>
            </a:r>
            <a:r>
              <a:rPr lang="de-DE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de-DE" sz="24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kernels</a:t>
            </a:r>
            <a:br>
              <a:rPr lang="de-DE" sz="2400" dirty="0">
                <a:latin typeface="Tahoma" pitchFamily="34" charset="0"/>
                <a:cs typeface="Tahoma" pitchFamily="34" charset="0"/>
              </a:rPr>
            </a:br>
            <a:r>
              <a:rPr lang="de-DE" sz="2400" dirty="0">
                <a:latin typeface="Tahoma" pitchFamily="34" charset="0"/>
                <a:cs typeface="Tahoma" pitchFamily="34" charset="0"/>
              </a:rPr>
              <a:t>Optical </a:t>
            </a:r>
            <a:r>
              <a:rPr lang="de-DE" sz="2400" dirty="0" err="1">
                <a:latin typeface="Tahoma" pitchFamily="34" charset="0"/>
                <a:cs typeface="Tahoma" pitchFamily="34" charset="0"/>
              </a:rPr>
              <a:t>separation</a:t>
            </a:r>
            <a:r>
              <a:rPr lang="de-DE" sz="2400" dirty="0">
                <a:latin typeface="Tahoma" pitchFamily="34" charset="0"/>
                <a:cs typeface="Tahoma" pitchFamily="34" charset="0"/>
              </a:rPr>
              <a:t> „</a:t>
            </a:r>
            <a:r>
              <a:rPr lang="de-DE" sz="2400" dirty="0" err="1">
                <a:latin typeface="Tahoma" pitchFamily="34" charset="0"/>
                <a:cs typeface="Tahoma" pitchFamily="34" charset="0"/>
              </a:rPr>
              <a:t>Sortex</a:t>
            </a:r>
            <a:r>
              <a:rPr lang="de-DE" sz="2400" dirty="0">
                <a:latin typeface="Tahoma" pitchFamily="34" charset="0"/>
                <a:cs typeface="Tahoma" pitchFamily="34" charset="0"/>
              </a:rPr>
              <a:t>“</a:t>
            </a:r>
            <a:br>
              <a:rPr lang="de-DE" sz="2400" dirty="0">
                <a:latin typeface="Tahoma" pitchFamily="34" charset="0"/>
                <a:cs typeface="Tahoma" pitchFamily="34" charset="0"/>
              </a:rPr>
            </a:br>
            <a:r>
              <a:rPr lang="de-DE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Buhler </a:t>
            </a:r>
            <a:r>
              <a:rPr lang="de-DE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comp.</a:t>
            </a:r>
            <a:r>
              <a:rPr lang="de-DE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(CH)</a:t>
            </a:r>
            <a:endParaRPr lang="de-DE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194775" y="5488194"/>
            <a:ext cx="4602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Dark,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spotted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light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kernels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scanned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ejected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air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valves</a:t>
            </a:r>
            <a:r>
              <a:rPr lang="de-DE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sz="18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547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Dipl.Ing. Alfred Mar</a:t>
            </a:r>
          </a:p>
        </p:txBody>
      </p:sp>
      <p:sp>
        <p:nvSpPr>
          <p:cNvPr id="2457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434FE-56E5-4BC2-88D1-261FA6E39D3C}" type="slidenum">
              <a:rPr lang="en-GB"/>
              <a:pPr/>
              <a:t>8</a:t>
            </a:fld>
            <a:endParaRPr lang="en-GB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21130" y="1196752"/>
            <a:ext cx="7772400" cy="1224136"/>
          </a:xfrm>
        </p:spPr>
        <p:txBody>
          <a:bodyPr/>
          <a:lstStyle/>
          <a:p>
            <a:r>
              <a:rPr lang="en-GB" sz="3600" dirty="0">
                <a:latin typeface="Tahoma" pitchFamily="34" charset="0"/>
              </a:rPr>
              <a:t>Grain quality, flour quality</a:t>
            </a:r>
            <a:br>
              <a:rPr lang="en-GB" sz="3600" dirty="0">
                <a:latin typeface="Tahoma" pitchFamily="34" charset="0"/>
              </a:rPr>
            </a:br>
            <a:r>
              <a:rPr lang="en-GB" sz="3200" dirty="0">
                <a:latin typeface="Tahoma" pitchFamily="34" charset="0"/>
              </a:rPr>
              <a:t>e.g. Whole grain bread</a:t>
            </a:r>
            <a:endParaRPr lang="en-GB" sz="2400" dirty="0">
              <a:latin typeface="Tahom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636912"/>
            <a:ext cx="8443664" cy="357973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Overall objective: achieving consumer´s high acceptance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Wheat and rye: high baking quality to obtain a leavened crumb and good bread volume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Wheat: sufficient gluten amount and quality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Rye: adequate starch gelatinisation, enzymatic activity and arabinoxylan content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recombined whole grain</a:t>
            </a: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flour </a:t>
            </a:r>
            <a:r>
              <a:rPr lang="en-GB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option to meet the needs</a:t>
            </a:r>
            <a:endParaRPr lang="en-GB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0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5F442-CB1B-4229-8803-F17D4DC8D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955576"/>
            <a:ext cx="7772400" cy="457200"/>
          </a:xfrm>
        </p:spPr>
        <p:txBody>
          <a:bodyPr/>
          <a:lstStyle/>
          <a:p>
            <a:r>
              <a:rPr lang="en-GB" sz="3200" dirty="0">
                <a:solidFill>
                  <a:srgbClr val="66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Milling – Whole grain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BF4E32-EA2E-4CF5-899A-36A53E27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Dipl.Ing. Alfred Mar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AAF0D5-B115-4949-B53E-1F3D20F2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C68DAA-8AE8-474F-B5C0-0D1A41A9B3CA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6E22549-0266-4C34-BD73-DFB9AE855670}"/>
              </a:ext>
            </a:extLst>
          </p:cNvPr>
          <p:cNvSpPr txBox="1"/>
          <p:nvPr/>
        </p:nvSpPr>
        <p:spPr>
          <a:xfrm>
            <a:off x="467544" y="1767974"/>
            <a:ext cx="3816424" cy="400110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“straight milling”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C1BB1B0-1150-4549-A53A-1F7E27066F71}"/>
              </a:ext>
            </a:extLst>
          </p:cNvPr>
          <p:cNvSpPr/>
          <p:nvPr/>
        </p:nvSpPr>
        <p:spPr>
          <a:xfrm>
            <a:off x="1619672" y="3856206"/>
            <a:ext cx="648072" cy="64807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8F2C55A-221E-4369-BC3C-91DFC5C05B2C}"/>
              </a:ext>
            </a:extLst>
          </p:cNvPr>
          <p:cNvSpPr/>
          <p:nvPr/>
        </p:nvSpPr>
        <p:spPr>
          <a:xfrm>
            <a:off x="2296785" y="3856206"/>
            <a:ext cx="648072" cy="64807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20CA5EF-79D5-4489-A9B2-62B06D01F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866" y="2416046"/>
            <a:ext cx="985837" cy="914400"/>
          </a:xfrm>
          <a:prstGeom prst="rect">
            <a:avLst/>
          </a:prstGeom>
        </p:spPr>
      </p:pic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7ED9D89C-620B-4FC9-AA1F-ABEDD0E54950}"/>
              </a:ext>
            </a:extLst>
          </p:cNvPr>
          <p:cNvSpPr/>
          <p:nvPr/>
        </p:nvSpPr>
        <p:spPr>
          <a:xfrm>
            <a:off x="2138249" y="3372813"/>
            <a:ext cx="288032" cy="539487"/>
          </a:xfrm>
          <a:prstGeom prst="downArrow">
            <a:avLst/>
          </a:pr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D9544D2D-6806-43A2-A837-711B3A0C8C4C}"/>
              </a:ext>
            </a:extLst>
          </p:cNvPr>
          <p:cNvSpPr/>
          <p:nvPr/>
        </p:nvSpPr>
        <p:spPr>
          <a:xfrm>
            <a:off x="2152768" y="4502870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86119A7-B313-4ED5-9567-F47313B3C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928" y="5157242"/>
            <a:ext cx="1225632" cy="69986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C23451A1-619E-4B3E-8646-6D2A776DD3B3}"/>
              </a:ext>
            </a:extLst>
          </p:cNvPr>
          <p:cNvSpPr txBox="1"/>
          <p:nvPr/>
        </p:nvSpPr>
        <p:spPr>
          <a:xfrm>
            <a:off x="4572000" y="1769781"/>
            <a:ext cx="3816424" cy="461665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Passage milling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22CEA4D-55F2-441D-BABD-45EE6AEC5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408671"/>
            <a:ext cx="985837" cy="914400"/>
          </a:xfrm>
          <a:prstGeom prst="rect">
            <a:avLst/>
          </a:prstGeom>
        </p:spPr>
      </p:pic>
      <p:pic>
        <p:nvPicPr>
          <p:cNvPr id="4098" name="Picture 2" descr="Walzenstühle | Müllerei | Bühler Group">
            <a:extLst>
              <a:ext uri="{FF2B5EF4-FFF2-40B4-BE49-F238E27FC236}">
                <a16:creationId xmlns:a16="http://schemas.microsoft.com/office/drawing/2014/main" id="{FB1129B0-A17D-4FB2-ACF1-8C051C0BD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886" y="3770039"/>
            <a:ext cx="1595037" cy="119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feil: nach unten 17">
            <a:extLst>
              <a:ext uri="{FF2B5EF4-FFF2-40B4-BE49-F238E27FC236}">
                <a16:creationId xmlns:a16="http://schemas.microsoft.com/office/drawing/2014/main" id="{3D834E01-71B8-4B55-BEB9-DFD13BC5E9B6}"/>
              </a:ext>
            </a:extLst>
          </p:cNvPr>
          <p:cNvSpPr/>
          <p:nvPr/>
        </p:nvSpPr>
        <p:spPr>
          <a:xfrm>
            <a:off x="6738437" y="5042356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9" name="Pfeil: nach unten 18">
            <a:extLst>
              <a:ext uri="{FF2B5EF4-FFF2-40B4-BE49-F238E27FC236}">
                <a16:creationId xmlns:a16="http://schemas.microsoft.com/office/drawing/2014/main" id="{E59D6182-071A-418E-81EB-18ECF0C98BF3}"/>
              </a:ext>
            </a:extLst>
          </p:cNvPr>
          <p:cNvSpPr/>
          <p:nvPr/>
        </p:nvSpPr>
        <p:spPr>
          <a:xfrm>
            <a:off x="6019966" y="5042357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0" name="Pfeil: nach unten 19">
            <a:extLst>
              <a:ext uri="{FF2B5EF4-FFF2-40B4-BE49-F238E27FC236}">
                <a16:creationId xmlns:a16="http://schemas.microsoft.com/office/drawing/2014/main" id="{A665D1E4-BC35-4E06-8DA1-9BB75446C523}"/>
              </a:ext>
            </a:extLst>
          </p:cNvPr>
          <p:cNvSpPr/>
          <p:nvPr/>
        </p:nvSpPr>
        <p:spPr>
          <a:xfrm>
            <a:off x="5299886" y="5034401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1" name="Pfeil: nach unten 20">
            <a:extLst>
              <a:ext uri="{FF2B5EF4-FFF2-40B4-BE49-F238E27FC236}">
                <a16:creationId xmlns:a16="http://schemas.microsoft.com/office/drawing/2014/main" id="{7D22F14B-6AAC-4E19-ABC0-A45B612C410B}"/>
              </a:ext>
            </a:extLst>
          </p:cNvPr>
          <p:cNvSpPr/>
          <p:nvPr/>
        </p:nvSpPr>
        <p:spPr>
          <a:xfrm>
            <a:off x="6357045" y="5057329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2" name="Pfeil: nach unten 21">
            <a:extLst>
              <a:ext uri="{FF2B5EF4-FFF2-40B4-BE49-F238E27FC236}">
                <a16:creationId xmlns:a16="http://schemas.microsoft.com/office/drawing/2014/main" id="{E8E0210A-32B5-4B60-8691-3AC23EFA6757}"/>
              </a:ext>
            </a:extLst>
          </p:cNvPr>
          <p:cNvSpPr/>
          <p:nvPr/>
        </p:nvSpPr>
        <p:spPr>
          <a:xfrm>
            <a:off x="5681278" y="5042356"/>
            <a:ext cx="288032" cy="539487"/>
          </a:xfrm>
          <a:prstGeom prst="downArrow">
            <a:avLst/>
          </a:prstGeom>
          <a:solidFill>
            <a:srgbClr val="FFFF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3" name="Pfeil: nach unten 22">
            <a:extLst>
              <a:ext uri="{FF2B5EF4-FFF2-40B4-BE49-F238E27FC236}">
                <a16:creationId xmlns:a16="http://schemas.microsoft.com/office/drawing/2014/main" id="{C7CD40EB-0E2F-42EC-8078-18F8B7C3EF7C}"/>
              </a:ext>
            </a:extLst>
          </p:cNvPr>
          <p:cNvSpPr/>
          <p:nvPr/>
        </p:nvSpPr>
        <p:spPr>
          <a:xfrm>
            <a:off x="5443902" y="3230552"/>
            <a:ext cx="288032" cy="539487"/>
          </a:xfrm>
          <a:prstGeom prst="downArrow">
            <a:avLst/>
          </a:pr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2CD3BAC-1F43-4F29-9091-183B8C726883}"/>
              </a:ext>
            </a:extLst>
          </p:cNvPr>
          <p:cNvSpPr txBox="1"/>
          <p:nvPr/>
        </p:nvSpPr>
        <p:spPr>
          <a:xfrm>
            <a:off x="4427984" y="5765194"/>
            <a:ext cx="3672408" cy="400110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Recombined whole grain flour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F7AC5EA-5212-45D9-84FE-1E3C5E43D3EF}"/>
              </a:ext>
            </a:extLst>
          </p:cNvPr>
          <p:cNvSpPr txBox="1"/>
          <p:nvPr/>
        </p:nvSpPr>
        <p:spPr>
          <a:xfrm>
            <a:off x="7156712" y="3642556"/>
            <a:ext cx="1231712" cy="707886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fractions 1 to n</a:t>
            </a:r>
          </a:p>
        </p:txBody>
      </p:sp>
    </p:spTree>
    <p:extLst>
      <p:ext uri="{BB962C8B-B14F-4D97-AF65-F5344CB8AC3E}">
        <p14:creationId xmlns:p14="http://schemas.microsoft.com/office/powerpoint/2010/main" val="51154281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825</Words>
  <Application>Microsoft Office PowerPoint</Application>
  <PresentationFormat>Bildschirmpräsentation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Tahoma</vt:lpstr>
      <vt:lpstr>Times New Roman</vt:lpstr>
      <vt:lpstr>Standarddesign</vt:lpstr>
      <vt:lpstr>  What you need to know when you want to reformulate with whole grains?  </vt:lpstr>
      <vt:lpstr>Key issues - reformulation</vt:lpstr>
      <vt:lpstr>Whole Grain Ingredient WGI Document May 2019</vt:lpstr>
      <vt:lpstr>Food Safety – Importance of cleaning and peeling  removal of surface contaminants</vt:lpstr>
      <vt:lpstr>Definition of Whole grain  Int. Whole Grain Initiative  May 2019</vt:lpstr>
      <vt:lpstr>Definition of Whole grain  Int. Whole Grain Initiative  May 2019</vt:lpstr>
      <vt:lpstr>Contaminated kernels Optical separation „Sortex“ Buhler comp. (CH)</vt:lpstr>
      <vt:lpstr>Grain quality, flour quality e.g. Whole grain bread</vt:lpstr>
      <vt:lpstr>Milling – Whole grain</vt:lpstr>
      <vt:lpstr>Flour quality – particle size e.g. Whole grain bread</vt:lpstr>
      <vt:lpstr>Formulation of whole grain product e.g. Whole grain bread</vt:lpstr>
      <vt:lpstr>Swelling process – water binding</vt:lpstr>
      <vt:lpstr>Summary</vt:lpstr>
      <vt:lpstr>PowerPoint-Präsentation</vt:lpstr>
    </vt:vector>
  </TitlesOfParts>
  <Company>ILMT Boku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engl.</dc:title>
  <dc:creator>Dipl.Ing. Alfred Mar</dc:creator>
  <cp:lastModifiedBy>Alfred Mar</cp:lastModifiedBy>
  <cp:revision>618</cp:revision>
  <dcterms:created xsi:type="dcterms:W3CDTF">1601-01-01T00:00:00Z</dcterms:created>
  <dcterms:modified xsi:type="dcterms:W3CDTF">2022-03-25T10:34:38Z</dcterms:modified>
</cp:coreProperties>
</file>